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7"/>
  </p:notesMasterIdLst>
  <p:sldIdLst>
    <p:sldId id="256" r:id="rId2"/>
    <p:sldId id="379" r:id="rId3"/>
    <p:sldId id="380" r:id="rId4"/>
    <p:sldId id="406" r:id="rId5"/>
    <p:sldId id="408" r:id="rId6"/>
    <p:sldId id="382" r:id="rId7"/>
    <p:sldId id="383" r:id="rId8"/>
    <p:sldId id="402" r:id="rId9"/>
    <p:sldId id="404" r:id="rId10"/>
    <p:sldId id="384" r:id="rId11"/>
    <p:sldId id="385" r:id="rId12"/>
    <p:sldId id="386" r:id="rId13"/>
    <p:sldId id="387" r:id="rId14"/>
    <p:sldId id="407" r:id="rId15"/>
    <p:sldId id="388" r:id="rId16"/>
    <p:sldId id="389" r:id="rId17"/>
    <p:sldId id="390" r:id="rId18"/>
    <p:sldId id="391" r:id="rId19"/>
    <p:sldId id="392" r:id="rId20"/>
    <p:sldId id="393" r:id="rId21"/>
    <p:sldId id="394" r:id="rId22"/>
    <p:sldId id="395" r:id="rId23"/>
    <p:sldId id="396" r:id="rId24"/>
    <p:sldId id="401" r:id="rId25"/>
    <p:sldId id="377" r:id="rId26"/>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D8E88A-89BD-61CD-EBC8-75B35D6CE172}" v="17" dt="2022-02-17T13:26:41.6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118"/>
    <p:restoredTop sz="94676"/>
  </p:normalViewPr>
  <p:slideViewPr>
    <p:cSldViewPr snapToGrid="0" snapToObjects="1">
      <p:cViewPr varScale="1">
        <p:scale>
          <a:sx n="83" d="100"/>
          <a:sy n="83" d="100"/>
        </p:scale>
        <p:origin x="53"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jpeg>
</file>

<file path=ppt/media/image12.png>
</file>

<file path=ppt/media/image13.png>
</file>

<file path=ppt/media/image14.png>
</file>

<file path=ppt/media/image15.jpeg>
</file>

<file path=ppt/media/image16.jpeg>
</file>

<file path=ppt/media/image17.png>
</file>

<file path=ppt/media/image18.png>
</file>

<file path=ppt/media/image2.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ca-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378B3-237F-564B-B524-41249DB89955}" type="datetimeFigureOut">
              <a:rPr lang="ca-ES" smtClean="0"/>
              <a:t>15/2/2024</a:t>
            </a:fld>
            <a:endParaRPr lang="ca-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ca-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ca-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633436-F506-4044-9FCF-21E149099DA3}" type="slidenum">
              <a:rPr lang="ca-ES" smtClean="0"/>
              <a:t>‹#›</a:t>
            </a:fld>
            <a:endParaRPr lang="ca-ES"/>
          </a:p>
        </p:txBody>
      </p:sp>
    </p:spTree>
    <p:extLst>
      <p:ext uri="{BB962C8B-B14F-4D97-AF65-F5344CB8AC3E}">
        <p14:creationId xmlns:p14="http://schemas.microsoft.com/office/powerpoint/2010/main" val="3074357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 P’s </a:t>
            </a:r>
            <a:r>
              <a:rPr lang="en-US" smtClean="0"/>
              <a:t>of Marketing: </a:t>
            </a:r>
            <a:r>
              <a:rPr lang="en-US" dirty="0" smtClean="0"/>
              <a:t>Price, Product</a:t>
            </a:r>
            <a:r>
              <a:rPr lang="en-US" smtClean="0"/>
              <a:t>, Place, Promotion </a:t>
            </a:r>
            <a:endParaRPr lang="en-US" dirty="0"/>
          </a:p>
        </p:txBody>
      </p:sp>
      <p:sp>
        <p:nvSpPr>
          <p:cNvPr id="4" name="Slide Number Placeholder 3"/>
          <p:cNvSpPr>
            <a:spLocks noGrp="1"/>
          </p:cNvSpPr>
          <p:nvPr>
            <p:ph type="sldNum" sz="quarter" idx="10"/>
          </p:nvPr>
        </p:nvSpPr>
        <p:spPr/>
        <p:txBody>
          <a:bodyPr/>
          <a:lstStyle/>
          <a:p>
            <a:fld id="{78633436-F506-4044-9FCF-21E149099DA3}" type="slidenum">
              <a:rPr lang="ca-ES" smtClean="0"/>
              <a:t>6</a:t>
            </a:fld>
            <a:endParaRPr lang="ca-ES"/>
          </a:p>
        </p:txBody>
      </p:sp>
    </p:spTree>
    <p:extLst>
      <p:ext uri="{BB962C8B-B14F-4D97-AF65-F5344CB8AC3E}">
        <p14:creationId xmlns:p14="http://schemas.microsoft.com/office/powerpoint/2010/main" val="4089484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A5915553-5365-8D44-8864-CF91F278FE0B}"/>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ca-ES"/>
          </a:p>
        </p:txBody>
      </p:sp>
      <p:sp>
        <p:nvSpPr>
          <p:cNvPr id="3" name="Subtítulo 2">
            <a:extLst>
              <a:ext uri="{FF2B5EF4-FFF2-40B4-BE49-F238E27FC236}">
                <a16:creationId xmlns:a16="http://schemas.microsoft.com/office/drawing/2014/main" xmlns="" id="{02B3C521-E42B-FD48-9530-A874F387B8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ca-ES"/>
          </a:p>
        </p:txBody>
      </p:sp>
      <p:sp>
        <p:nvSpPr>
          <p:cNvPr id="4" name="Marcador de fecha 3">
            <a:extLst>
              <a:ext uri="{FF2B5EF4-FFF2-40B4-BE49-F238E27FC236}">
                <a16:creationId xmlns:a16="http://schemas.microsoft.com/office/drawing/2014/main" xmlns="" id="{C9C69DCF-5380-7044-9E3D-A05BBF9C83DF}"/>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5" name="Marcador de pie de página 4">
            <a:extLst>
              <a:ext uri="{FF2B5EF4-FFF2-40B4-BE49-F238E27FC236}">
                <a16:creationId xmlns:a16="http://schemas.microsoft.com/office/drawing/2014/main" xmlns="" id="{9342B629-64BE-AA4A-A57D-802B87F18414}"/>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C49C2951-7BC9-7F41-88EF-C85160CE05C2}"/>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1270856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B325226-FB5B-C14A-AB33-94D53096B68F}"/>
              </a:ext>
            </a:extLst>
          </p:cNvPr>
          <p:cNvSpPr>
            <a:spLocks noGrp="1"/>
          </p:cNvSpPr>
          <p:nvPr>
            <p:ph type="title"/>
          </p:nvPr>
        </p:nvSpPr>
        <p:spPr/>
        <p:txBody>
          <a:bodyPr/>
          <a:lstStyle/>
          <a:p>
            <a:r>
              <a:rPr lang="es-ES"/>
              <a:t>Haga clic para modificar el estilo de título del patrón</a:t>
            </a:r>
            <a:endParaRPr lang="ca-ES"/>
          </a:p>
        </p:txBody>
      </p:sp>
      <p:sp>
        <p:nvSpPr>
          <p:cNvPr id="3" name="Marcador de texto vertical 2">
            <a:extLst>
              <a:ext uri="{FF2B5EF4-FFF2-40B4-BE49-F238E27FC236}">
                <a16:creationId xmlns:a16="http://schemas.microsoft.com/office/drawing/2014/main" xmlns="" id="{24616509-BB81-6E4F-8C1A-7EA22B850CC2}"/>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fecha 3">
            <a:extLst>
              <a:ext uri="{FF2B5EF4-FFF2-40B4-BE49-F238E27FC236}">
                <a16:creationId xmlns:a16="http://schemas.microsoft.com/office/drawing/2014/main" xmlns="" id="{5494EE03-384A-4C48-A2D2-6325D23B3909}"/>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5" name="Marcador de pie de página 4">
            <a:extLst>
              <a:ext uri="{FF2B5EF4-FFF2-40B4-BE49-F238E27FC236}">
                <a16:creationId xmlns:a16="http://schemas.microsoft.com/office/drawing/2014/main" xmlns="" id="{87249D32-9F85-AA4F-94C4-B02976163C12}"/>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D2A99125-867E-1B44-8FE5-59FB7CA3F488}"/>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3337246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xmlns="" id="{C0733AEB-AF2A-0D43-BF53-F3F80B0C8E4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ca-ES"/>
          </a:p>
        </p:txBody>
      </p:sp>
      <p:sp>
        <p:nvSpPr>
          <p:cNvPr id="3" name="Marcador de texto vertical 2">
            <a:extLst>
              <a:ext uri="{FF2B5EF4-FFF2-40B4-BE49-F238E27FC236}">
                <a16:creationId xmlns:a16="http://schemas.microsoft.com/office/drawing/2014/main" xmlns="" id="{280825F7-B430-6447-BF26-8D4661CE920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fecha 3">
            <a:extLst>
              <a:ext uri="{FF2B5EF4-FFF2-40B4-BE49-F238E27FC236}">
                <a16:creationId xmlns:a16="http://schemas.microsoft.com/office/drawing/2014/main" xmlns="" id="{561F2621-1C5E-EE4D-991E-D6C34C359763}"/>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5" name="Marcador de pie de página 4">
            <a:extLst>
              <a:ext uri="{FF2B5EF4-FFF2-40B4-BE49-F238E27FC236}">
                <a16:creationId xmlns:a16="http://schemas.microsoft.com/office/drawing/2014/main" xmlns="" id="{559C2188-8FCA-1A4E-BBA3-5A22373878AE}"/>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A0F9216A-4216-E64B-A0E8-2BC53006D387}"/>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2176883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AAEAAD09-AC94-B144-9A9F-E02AA9E85B55}"/>
              </a:ext>
            </a:extLst>
          </p:cNvPr>
          <p:cNvSpPr>
            <a:spLocks noGrp="1"/>
          </p:cNvSpPr>
          <p:nvPr>
            <p:ph type="title"/>
          </p:nvPr>
        </p:nvSpPr>
        <p:spPr>
          <a:xfrm>
            <a:off x="838200" y="365126"/>
            <a:ext cx="10515600" cy="683396"/>
          </a:xfrm>
        </p:spPr>
        <p:txBody>
          <a:bodyPr>
            <a:normAutofit/>
          </a:bodyPr>
          <a:lstStyle>
            <a:lvl1pPr>
              <a:defRPr sz="3600" b="1">
                <a:solidFill>
                  <a:srgbClr val="C00000"/>
                </a:solidFill>
                <a:latin typeface="+mj-lt"/>
              </a:defRPr>
            </a:lvl1pPr>
          </a:lstStyle>
          <a:p>
            <a:r>
              <a:rPr lang="es-ES" dirty="0"/>
              <a:t>Haga clic para modificar el estilo de título del patrón</a:t>
            </a:r>
            <a:endParaRPr lang="ca-ES" dirty="0"/>
          </a:p>
        </p:txBody>
      </p:sp>
      <p:sp>
        <p:nvSpPr>
          <p:cNvPr id="3" name="Marcador de contenido 2">
            <a:extLst>
              <a:ext uri="{FF2B5EF4-FFF2-40B4-BE49-F238E27FC236}">
                <a16:creationId xmlns:a16="http://schemas.microsoft.com/office/drawing/2014/main" xmlns="" id="{5BC7C939-BE5C-FC48-8812-4E80C3DD7B61}"/>
              </a:ext>
            </a:extLst>
          </p:cNvPr>
          <p:cNvSpPr>
            <a:spLocks noGrp="1"/>
          </p:cNvSpPr>
          <p:nvPr>
            <p:ph idx="1"/>
          </p:nvPr>
        </p:nvSpPr>
        <p:spPr>
          <a:xfrm>
            <a:off x="838200" y="1227909"/>
            <a:ext cx="10515600" cy="4949054"/>
          </a:xfrm>
        </p:spPr>
        <p:txBody>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ca-ES" dirty="0"/>
          </a:p>
        </p:txBody>
      </p:sp>
      <p:sp>
        <p:nvSpPr>
          <p:cNvPr id="5" name="Marcador de pie de página 4">
            <a:extLst>
              <a:ext uri="{FF2B5EF4-FFF2-40B4-BE49-F238E27FC236}">
                <a16:creationId xmlns:a16="http://schemas.microsoft.com/office/drawing/2014/main" xmlns="" id="{FCF089FB-3278-DD4B-91E6-804F567ED1B1}"/>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97B69758-4080-AA4E-A3EF-74DD67409B49}"/>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3931978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0310F53-90ED-3F4F-B54C-C82178DD6821}"/>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ca-ES"/>
          </a:p>
        </p:txBody>
      </p:sp>
      <p:sp>
        <p:nvSpPr>
          <p:cNvPr id="3" name="Marcador de texto 2">
            <a:extLst>
              <a:ext uri="{FF2B5EF4-FFF2-40B4-BE49-F238E27FC236}">
                <a16:creationId xmlns:a16="http://schemas.microsoft.com/office/drawing/2014/main" xmlns="" id="{11A3C87D-E490-7049-9169-F637CE8EC9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xmlns="" id="{E548E083-1B13-B346-88E9-49D6D911C1B4}"/>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5" name="Marcador de pie de página 4">
            <a:extLst>
              <a:ext uri="{FF2B5EF4-FFF2-40B4-BE49-F238E27FC236}">
                <a16:creationId xmlns:a16="http://schemas.microsoft.com/office/drawing/2014/main" xmlns="" id="{B731ED59-7953-4E47-9FB4-FB7D1D0205DB}"/>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9EE21059-933C-A341-9A6C-B05143A7102A}"/>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2983017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32D5FD01-08B2-4B46-9406-6B9B4DD09F87}"/>
              </a:ext>
            </a:extLst>
          </p:cNvPr>
          <p:cNvSpPr>
            <a:spLocks noGrp="1"/>
          </p:cNvSpPr>
          <p:nvPr>
            <p:ph type="title"/>
          </p:nvPr>
        </p:nvSpPr>
        <p:spPr/>
        <p:txBody>
          <a:bodyPr/>
          <a:lstStyle/>
          <a:p>
            <a:r>
              <a:rPr lang="es-ES"/>
              <a:t>Haga clic para modificar el estilo de título del patrón</a:t>
            </a:r>
            <a:endParaRPr lang="ca-ES"/>
          </a:p>
        </p:txBody>
      </p:sp>
      <p:sp>
        <p:nvSpPr>
          <p:cNvPr id="3" name="Marcador de contenido 2">
            <a:extLst>
              <a:ext uri="{FF2B5EF4-FFF2-40B4-BE49-F238E27FC236}">
                <a16:creationId xmlns:a16="http://schemas.microsoft.com/office/drawing/2014/main" xmlns="" id="{9B7BD9F4-FE37-BC4C-BA23-AD19CDDAA6CF}"/>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contenido 3">
            <a:extLst>
              <a:ext uri="{FF2B5EF4-FFF2-40B4-BE49-F238E27FC236}">
                <a16:creationId xmlns:a16="http://schemas.microsoft.com/office/drawing/2014/main" xmlns="" id="{79131DD3-CEDE-0F4B-9CDE-9E80F0C45D20}"/>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5" name="Marcador de fecha 4">
            <a:extLst>
              <a:ext uri="{FF2B5EF4-FFF2-40B4-BE49-F238E27FC236}">
                <a16:creationId xmlns:a16="http://schemas.microsoft.com/office/drawing/2014/main" xmlns="" id="{F14CC5DC-BA4D-1846-93EB-4B2998D3A804}"/>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6" name="Marcador de pie de página 5">
            <a:extLst>
              <a:ext uri="{FF2B5EF4-FFF2-40B4-BE49-F238E27FC236}">
                <a16:creationId xmlns:a16="http://schemas.microsoft.com/office/drawing/2014/main" xmlns="" id="{1C8ECD24-13BD-D74E-9F79-8E6C137E0A8F}"/>
              </a:ext>
            </a:extLst>
          </p:cNvPr>
          <p:cNvSpPr>
            <a:spLocks noGrp="1"/>
          </p:cNvSpPr>
          <p:nvPr>
            <p:ph type="ftr" sz="quarter" idx="11"/>
          </p:nvPr>
        </p:nvSpPr>
        <p:spPr/>
        <p:txBody>
          <a:bodyPr/>
          <a:lstStyle/>
          <a:p>
            <a:endParaRPr lang="ca-ES"/>
          </a:p>
        </p:txBody>
      </p:sp>
      <p:sp>
        <p:nvSpPr>
          <p:cNvPr id="7" name="Marcador de número de diapositiva 6">
            <a:extLst>
              <a:ext uri="{FF2B5EF4-FFF2-40B4-BE49-F238E27FC236}">
                <a16:creationId xmlns:a16="http://schemas.microsoft.com/office/drawing/2014/main" xmlns="" id="{D54B2C25-1117-994C-BD85-CDDD7932DE6C}"/>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3363076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781575BA-2D01-3947-872A-4C546AC592E4}"/>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ca-ES"/>
          </a:p>
        </p:txBody>
      </p:sp>
      <p:sp>
        <p:nvSpPr>
          <p:cNvPr id="3" name="Marcador de texto 2">
            <a:extLst>
              <a:ext uri="{FF2B5EF4-FFF2-40B4-BE49-F238E27FC236}">
                <a16:creationId xmlns:a16="http://schemas.microsoft.com/office/drawing/2014/main" xmlns="" id="{4A819C62-697A-0945-9CF4-C0AA020BAA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xmlns="" id="{3F5D51DF-C104-B04A-B901-A0FDF32E3DA2}"/>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5" name="Marcador de texto 4">
            <a:extLst>
              <a:ext uri="{FF2B5EF4-FFF2-40B4-BE49-F238E27FC236}">
                <a16:creationId xmlns:a16="http://schemas.microsoft.com/office/drawing/2014/main" xmlns="" id="{E9A227C5-0201-7349-A1FE-D1FBD53BE6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xmlns="" id="{924CBE5E-BDD9-BD42-9103-839707AE7771}"/>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7" name="Marcador de fecha 6">
            <a:extLst>
              <a:ext uri="{FF2B5EF4-FFF2-40B4-BE49-F238E27FC236}">
                <a16:creationId xmlns:a16="http://schemas.microsoft.com/office/drawing/2014/main" xmlns="" id="{3DBA48B7-BA01-214B-9D55-06244C9BE225}"/>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8" name="Marcador de pie de página 7">
            <a:extLst>
              <a:ext uri="{FF2B5EF4-FFF2-40B4-BE49-F238E27FC236}">
                <a16:creationId xmlns:a16="http://schemas.microsoft.com/office/drawing/2014/main" xmlns="" id="{53C9A300-E15D-EB47-91F4-19A8E9C579AC}"/>
              </a:ext>
            </a:extLst>
          </p:cNvPr>
          <p:cNvSpPr>
            <a:spLocks noGrp="1"/>
          </p:cNvSpPr>
          <p:nvPr>
            <p:ph type="ftr" sz="quarter" idx="11"/>
          </p:nvPr>
        </p:nvSpPr>
        <p:spPr/>
        <p:txBody>
          <a:bodyPr/>
          <a:lstStyle/>
          <a:p>
            <a:endParaRPr lang="ca-ES"/>
          </a:p>
        </p:txBody>
      </p:sp>
      <p:sp>
        <p:nvSpPr>
          <p:cNvPr id="9" name="Marcador de número de diapositiva 8">
            <a:extLst>
              <a:ext uri="{FF2B5EF4-FFF2-40B4-BE49-F238E27FC236}">
                <a16:creationId xmlns:a16="http://schemas.microsoft.com/office/drawing/2014/main" xmlns="" id="{B02D8EEC-57EA-5440-AE02-AFCA65336CF7}"/>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1987194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4FEAFA7C-396D-C84A-803D-57181D1CA0C0}"/>
              </a:ext>
            </a:extLst>
          </p:cNvPr>
          <p:cNvSpPr>
            <a:spLocks noGrp="1"/>
          </p:cNvSpPr>
          <p:nvPr>
            <p:ph type="title"/>
          </p:nvPr>
        </p:nvSpPr>
        <p:spPr>
          <a:xfrm>
            <a:off x="838200" y="365125"/>
            <a:ext cx="10515600" cy="732155"/>
          </a:xfrm>
        </p:spPr>
        <p:txBody>
          <a:bodyPr>
            <a:normAutofit/>
          </a:bodyPr>
          <a:lstStyle>
            <a:lvl1pPr>
              <a:defRPr sz="3600" b="1">
                <a:solidFill>
                  <a:srgbClr val="C00000"/>
                </a:solidFill>
              </a:defRPr>
            </a:lvl1pPr>
          </a:lstStyle>
          <a:p>
            <a:r>
              <a:rPr lang="es-ES"/>
              <a:t>Haga clic para modificar el estilo de título del patrón</a:t>
            </a:r>
            <a:endParaRPr lang="ca-ES"/>
          </a:p>
        </p:txBody>
      </p:sp>
      <p:sp>
        <p:nvSpPr>
          <p:cNvPr id="3" name="Marcador de fecha 2">
            <a:extLst>
              <a:ext uri="{FF2B5EF4-FFF2-40B4-BE49-F238E27FC236}">
                <a16:creationId xmlns:a16="http://schemas.microsoft.com/office/drawing/2014/main" xmlns="" id="{53DA9674-9C09-504A-A9F1-07F87F3377C7}"/>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4" name="Marcador de pie de página 3">
            <a:extLst>
              <a:ext uri="{FF2B5EF4-FFF2-40B4-BE49-F238E27FC236}">
                <a16:creationId xmlns:a16="http://schemas.microsoft.com/office/drawing/2014/main" xmlns="" id="{580EF405-545E-7546-A4AC-79C17B62BE83}"/>
              </a:ext>
            </a:extLst>
          </p:cNvPr>
          <p:cNvSpPr>
            <a:spLocks noGrp="1"/>
          </p:cNvSpPr>
          <p:nvPr>
            <p:ph type="ftr" sz="quarter" idx="11"/>
          </p:nvPr>
        </p:nvSpPr>
        <p:spPr/>
        <p:txBody>
          <a:bodyPr/>
          <a:lstStyle/>
          <a:p>
            <a:endParaRPr lang="ca-ES"/>
          </a:p>
        </p:txBody>
      </p:sp>
      <p:sp>
        <p:nvSpPr>
          <p:cNvPr id="5" name="Marcador de número de diapositiva 4">
            <a:extLst>
              <a:ext uri="{FF2B5EF4-FFF2-40B4-BE49-F238E27FC236}">
                <a16:creationId xmlns:a16="http://schemas.microsoft.com/office/drawing/2014/main" xmlns="" id="{FDCEA342-4D56-1247-BF9E-2073F03624CC}"/>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125704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xmlns="" id="{4F83F930-6C47-2A48-B7A5-01B2F1727081}"/>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3" name="Marcador de pie de página 2">
            <a:extLst>
              <a:ext uri="{FF2B5EF4-FFF2-40B4-BE49-F238E27FC236}">
                <a16:creationId xmlns:a16="http://schemas.microsoft.com/office/drawing/2014/main" xmlns="" id="{CCAB6A7E-6560-DE49-A804-DF16D408856E}"/>
              </a:ext>
            </a:extLst>
          </p:cNvPr>
          <p:cNvSpPr>
            <a:spLocks noGrp="1"/>
          </p:cNvSpPr>
          <p:nvPr>
            <p:ph type="ftr" sz="quarter" idx="11"/>
          </p:nvPr>
        </p:nvSpPr>
        <p:spPr/>
        <p:txBody>
          <a:bodyPr/>
          <a:lstStyle/>
          <a:p>
            <a:endParaRPr lang="ca-ES"/>
          </a:p>
        </p:txBody>
      </p:sp>
      <p:sp>
        <p:nvSpPr>
          <p:cNvPr id="4" name="Marcador de número de diapositiva 3">
            <a:extLst>
              <a:ext uri="{FF2B5EF4-FFF2-40B4-BE49-F238E27FC236}">
                <a16:creationId xmlns:a16="http://schemas.microsoft.com/office/drawing/2014/main" xmlns="" id="{2BCBD8A8-6905-6D45-B35F-9CA9508FBD90}"/>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22639096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3608FA1F-C868-7948-8299-64E50EA6983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ca-ES"/>
          </a:p>
        </p:txBody>
      </p:sp>
      <p:sp>
        <p:nvSpPr>
          <p:cNvPr id="3" name="Marcador de contenido 2">
            <a:extLst>
              <a:ext uri="{FF2B5EF4-FFF2-40B4-BE49-F238E27FC236}">
                <a16:creationId xmlns:a16="http://schemas.microsoft.com/office/drawing/2014/main" xmlns="" id="{2D1FACCC-6A7A-D24F-AA2A-E7E91BAFBA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texto 3">
            <a:extLst>
              <a:ext uri="{FF2B5EF4-FFF2-40B4-BE49-F238E27FC236}">
                <a16:creationId xmlns:a16="http://schemas.microsoft.com/office/drawing/2014/main" xmlns="" id="{1243AAB6-B856-CA48-A323-6F22C3D61A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xmlns="" id="{A68A544B-FB50-6D40-A403-0B5B885ED673}"/>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6" name="Marcador de pie de página 5">
            <a:extLst>
              <a:ext uri="{FF2B5EF4-FFF2-40B4-BE49-F238E27FC236}">
                <a16:creationId xmlns:a16="http://schemas.microsoft.com/office/drawing/2014/main" xmlns="" id="{2CDE4446-78A5-FB41-B106-83CE724A3385}"/>
              </a:ext>
            </a:extLst>
          </p:cNvPr>
          <p:cNvSpPr>
            <a:spLocks noGrp="1"/>
          </p:cNvSpPr>
          <p:nvPr>
            <p:ph type="ftr" sz="quarter" idx="11"/>
          </p:nvPr>
        </p:nvSpPr>
        <p:spPr/>
        <p:txBody>
          <a:bodyPr/>
          <a:lstStyle/>
          <a:p>
            <a:endParaRPr lang="ca-ES"/>
          </a:p>
        </p:txBody>
      </p:sp>
      <p:sp>
        <p:nvSpPr>
          <p:cNvPr id="7" name="Marcador de número de diapositiva 6">
            <a:extLst>
              <a:ext uri="{FF2B5EF4-FFF2-40B4-BE49-F238E27FC236}">
                <a16:creationId xmlns:a16="http://schemas.microsoft.com/office/drawing/2014/main" xmlns="" id="{2307DD36-CF30-9643-81E1-8CF2264341E6}"/>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3782634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31B7F82-0463-B242-877A-384360F70ED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ca-ES"/>
          </a:p>
        </p:txBody>
      </p:sp>
      <p:sp>
        <p:nvSpPr>
          <p:cNvPr id="3" name="Marcador de posición de imagen 2">
            <a:extLst>
              <a:ext uri="{FF2B5EF4-FFF2-40B4-BE49-F238E27FC236}">
                <a16:creationId xmlns:a16="http://schemas.microsoft.com/office/drawing/2014/main" xmlns="" id="{71E227F3-83C4-464C-BDB2-C61FCDE476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ca-ES"/>
          </a:p>
        </p:txBody>
      </p:sp>
      <p:sp>
        <p:nvSpPr>
          <p:cNvPr id="4" name="Marcador de texto 3">
            <a:extLst>
              <a:ext uri="{FF2B5EF4-FFF2-40B4-BE49-F238E27FC236}">
                <a16:creationId xmlns:a16="http://schemas.microsoft.com/office/drawing/2014/main" xmlns="" id="{2E695A72-5FC8-6140-988E-EA889C2EF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xmlns="" id="{040A4B5A-4641-A44A-BDCD-63807525C45C}"/>
              </a:ext>
            </a:extLst>
          </p:cNvPr>
          <p:cNvSpPr>
            <a:spLocks noGrp="1"/>
          </p:cNvSpPr>
          <p:nvPr>
            <p:ph type="dt" sz="half" idx="10"/>
          </p:nvPr>
        </p:nvSpPr>
        <p:spPr/>
        <p:txBody>
          <a:bodyPr/>
          <a:lstStyle/>
          <a:p>
            <a:fld id="{9A7CB1C3-0E09-C84F-81BC-9F67E8547F60}" type="datetimeFigureOut">
              <a:rPr lang="ca-ES" smtClean="0"/>
              <a:t>15/2/2024</a:t>
            </a:fld>
            <a:endParaRPr lang="ca-ES"/>
          </a:p>
        </p:txBody>
      </p:sp>
      <p:sp>
        <p:nvSpPr>
          <p:cNvPr id="6" name="Marcador de pie de página 5">
            <a:extLst>
              <a:ext uri="{FF2B5EF4-FFF2-40B4-BE49-F238E27FC236}">
                <a16:creationId xmlns:a16="http://schemas.microsoft.com/office/drawing/2014/main" xmlns="" id="{2835481E-116F-BB4A-89CF-400F0748215D}"/>
              </a:ext>
            </a:extLst>
          </p:cNvPr>
          <p:cNvSpPr>
            <a:spLocks noGrp="1"/>
          </p:cNvSpPr>
          <p:nvPr>
            <p:ph type="ftr" sz="quarter" idx="11"/>
          </p:nvPr>
        </p:nvSpPr>
        <p:spPr/>
        <p:txBody>
          <a:bodyPr/>
          <a:lstStyle/>
          <a:p>
            <a:endParaRPr lang="ca-ES"/>
          </a:p>
        </p:txBody>
      </p:sp>
      <p:sp>
        <p:nvSpPr>
          <p:cNvPr id="7" name="Marcador de número de diapositiva 6">
            <a:extLst>
              <a:ext uri="{FF2B5EF4-FFF2-40B4-BE49-F238E27FC236}">
                <a16:creationId xmlns:a16="http://schemas.microsoft.com/office/drawing/2014/main" xmlns="" id="{0F63D29A-7026-C14F-AE6B-9C48E614FCC5}"/>
              </a:ext>
            </a:extLst>
          </p:cNvPr>
          <p:cNvSpPr>
            <a:spLocks noGrp="1"/>
          </p:cNvSpPr>
          <p:nvPr>
            <p:ph type="sldNum" sz="quarter" idx="12"/>
          </p:nvPr>
        </p:nvSpPr>
        <p:spPr/>
        <p:txBody>
          <a:bodyPr/>
          <a:lstStyle/>
          <a:p>
            <a:fld id="{081535E9-A526-0440-8805-4BEF75C166C1}" type="slidenum">
              <a:rPr lang="ca-ES" smtClean="0"/>
              <a:t>‹#›</a:t>
            </a:fld>
            <a:endParaRPr lang="ca-ES"/>
          </a:p>
        </p:txBody>
      </p:sp>
    </p:spTree>
    <p:extLst>
      <p:ext uri="{BB962C8B-B14F-4D97-AF65-F5344CB8AC3E}">
        <p14:creationId xmlns:p14="http://schemas.microsoft.com/office/powerpoint/2010/main" val="1175613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xmlns="" id="{51EEF6BF-CF7E-9446-8289-64806DE208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ca-ES"/>
          </a:p>
        </p:txBody>
      </p:sp>
      <p:sp>
        <p:nvSpPr>
          <p:cNvPr id="3" name="Marcador de texto 2">
            <a:extLst>
              <a:ext uri="{FF2B5EF4-FFF2-40B4-BE49-F238E27FC236}">
                <a16:creationId xmlns:a16="http://schemas.microsoft.com/office/drawing/2014/main" xmlns="" id="{4ECDE196-10A5-EC40-AC99-5F3CDB2706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fecha 3">
            <a:extLst>
              <a:ext uri="{FF2B5EF4-FFF2-40B4-BE49-F238E27FC236}">
                <a16:creationId xmlns:a16="http://schemas.microsoft.com/office/drawing/2014/main" xmlns="" id="{DFFEF950-D723-D64C-B00D-4536626D50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7CB1C3-0E09-C84F-81BC-9F67E8547F60}" type="datetimeFigureOut">
              <a:rPr lang="ca-ES" smtClean="0"/>
              <a:t>15/2/2024</a:t>
            </a:fld>
            <a:endParaRPr lang="ca-ES"/>
          </a:p>
        </p:txBody>
      </p:sp>
      <p:sp>
        <p:nvSpPr>
          <p:cNvPr id="5" name="Marcador de pie de página 4">
            <a:extLst>
              <a:ext uri="{FF2B5EF4-FFF2-40B4-BE49-F238E27FC236}">
                <a16:creationId xmlns:a16="http://schemas.microsoft.com/office/drawing/2014/main" xmlns="" id="{63CF8EF1-A453-EB4C-A959-FA1BE7BACD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ca-ES"/>
          </a:p>
        </p:txBody>
      </p:sp>
      <p:sp>
        <p:nvSpPr>
          <p:cNvPr id="6" name="Marcador de número de diapositiva 5">
            <a:extLst>
              <a:ext uri="{FF2B5EF4-FFF2-40B4-BE49-F238E27FC236}">
                <a16:creationId xmlns:a16="http://schemas.microsoft.com/office/drawing/2014/main" xmlns="" id="{E6CEEE94-4987-CB4C-9038-1FABF1BD55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1535E9-A526-0440-8805-4BEF75C166C1}" type="slidenum">
              <a:rPr lang="ca-ES" smtClean="0"/>
              <a:t>‹#›</a:t>
            </a:fld>
            <a:endParaRPr lang="ca-ES"/>
          </a:p>
        </p:txBody>
      </p:sp>
    </p:spTree>
    <p:extLst>
      <p:ext uri="{BB962C8B-B14F-4D97-AF65-F5344CB8AC3E}">
        <p14:creationId xmlns:p14="http://schemas.microsoft.com/office/powerpoint/2010/main" val="7876293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hyperlink" Target="mailto:ivan.cabeza@ub.ed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fondo-tecnologia-digital-alambre-malla-red_1017-27428">
            <a:extLst>
              <a:ext uri="{FF2B5EF4-FFF2-40B4-BE49-F238E27FC236}">
                <a16:creationId xmlns:a16="http://schemas.microsoft.com/office/drawing/2014/main" xmlns="" id="{C78F3500-D36E-440D-9372-2DED0BC22CAC}"/>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Imagen 4" descr="Economia_cmyk-01">
            <a:extLst>
              <a:ext uri="{FF2B5EF4-FFF2-40B4-BE49-F238E27FC236}">
                <a16:creationId xmlns:a16="http://schemas.microsoft.com/office/drawing/2014/main" xmlns="" id="{DD1162F8-AD78-4D37-8B37-3817F1108B28}"/>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9252283" y="5548860"/>
            <a:ext cx="2855495" cy="1309140"/>
          </a:xfrm>
          <a:prstGeom prst="rect">
            <a:avLst/>
          </a:prstGeom>
        </p:spPr>
      </p:pic>
      <p:sp>
        <p:nvSpPr>
          <p:cNvPr id="6" name="Rectangle 8">
            <a:extLst>
              <a:ext uri="{FF2B5EF4-FFF2-40B4-BE49-F238E27FC236}">
                <a16:creationId xmlns:a16="http://schemas.microsoft.com/office/drawing/2014/main" xmlns="" id="{F4A644B3-5D0C-41BA-A06F-2528D42FA51D}"/>
              </a:ext>
            </a:extLst>
          </p:cNvPr>
          <p:cNvSpPr>
            <a:spLocks noGrp="1" noChangeArrowheads="1"/>
          </p:cNvSpPr>
          <p:nvPr>
            <p:ph type="ctrTitle"/>
          </p:nvPr>
        </p:nvSpPr>
        <p:spPr>
          <a:xfrm>
            <a:off x="4664743" y="1783849"/>
            <a:ext cx="7164388" cy="1470025"/>
          </a:xfrm>
        </p:spPr>
        <p:txBody>
          <a:bodyPr>
            <a:normAutofit/>
          </a:bodyPr>
          <a:lstStyle/>
          <a:p>
            <a:r>
              <a:rPr lang="es-ES" altLang="es-ES" dirty="0">
                <a:ea typeface="ＭＳ Ｐゴシック" panose="020B0600070205080204" pitchFamily="34" charset="-128"/>
              </a:rPr>
              <a:t>Business </a:t>
            </a:r>
            <a:r>
              <a:rPr lang="es-ES" altLang="es-ES" dirty="0" err="1">
                <a:ea typeface="ＭＳ Ｐゴシック" panose="020B0600070205080204" pitchFamily="34" charset="-128"/>
              </a:rPr>
              <a:t>Analytics</a:t>
            </a:r>
            <a:endParaRPr lang="es-ES" altLang="es-ES" dirty="0">
              <a:ea typeface="ＭＳ Ｐゴシック" panose="020B0600070205080204" pitchFamily="34" charset="-128"/>
            </a:endParaRPr>
          </a:p>
        </p:txBody>
      </p:sp>
    </p:spTree>
    <p:extLst>
      <p:ext uri="{BB962C8B-B14F-4D97-AF65-F5344CB8AC3E}">
        <p14:creationId xmlns:p14="http://schemas.microsoft.com/office/powerpoint/2010/main" val="19696775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Imagen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47814" y="1682750"/>
            <a:ext cx="9096375" cy="349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ítulo 1"/>
          <p:cNvSpPr>
            <a:spLocks noGrp="1"/>
          </p:cNvSpPr>
          <p:nvPr>
            <p:ph type="title"/>
          </p:nvPr>
        </p:nvSpPr>
        <p:spPr/>
        <p:txBody>
          <a:bodyPr/>
          <a:lstStyle/>
          <a:p>
            <a:r>
              <a:rPr lang="es-ES" dirty="0" err="1"/>
              <a:t>What</a:t>
            </a:r>
            <a:r>
              <a:rPr lang="es-ES" dirty="0"/>
              <a:t> </a:t>
            </a:r>
            <a:r>
              <a:rPr lang="es-ES" dirty="0" err="1"/>
              <a:t>is</a:t>
            </a:r>
            <a:r>
              <a:rPr lang="es-ES" dirty="0"/>
              <a:t> Business </a:t>
            </a:r>
            <a:r>
              <a:rPr lang="es-ES" dirty="0" err="1"/>
              <a:t>Analytics</a:t>
            </a:r>
            <a:r>
              <a:rPr lang="es-ES" dirty="0"/>
              <a:t>?</a:t>
            </a:r>
          </a:p>
        </p:txBody>
      </p:sp>
      <p:sp>
        <p:nvSpPr>
          <p:cNvPr id="3" name="CuadroTexto 2"/>
          <p:cNvSpPr txBox="1"/>
          <p:nvPr/>
        </p:nvSpPr>
        <p:spPr>
          <a:xfrm>
            <a:off x="1500543" y="5468332"/>
            <a:ext cx="9190914" cy="584775"/>
          </a:xfrm>
          <a:prstGeom prst="rect">
            <a:avLst/>
          </a:prstGeom>
          <a:noFill/>
        </p:spPr>
        <p:txBody>
          <a:bodyPr wrap="none" rtlCol="0">
            <a:spAutoFit/>
          </a:bodyPr>
          <a:lstStyle/>
          <a:p>
            <a:r>
              <a:rPr lang="es-ES" sz="3200" dirty="0" err="1"/>
              <a:t>Something</a:t>
            </a:r>
            <a:r>
              <a:rPr lang="es-ES" sz="3200" dirty="0"/>
              <a:t> </a:t>
            </a:r>
            <a:r>
              <a:rPr lang="es-ES" sz="3200" dirty="0" err="1"/>
              <a:t>maybe</a:t>
            </a:r>
            <a:r>
              <a:rPr lang="es-ES" sz="3200" dirty="0"/>
              <a:t> </a:t>
            </a:r>
            <a:r>
              <a:rPr lang="es-ES" sz="3200" dirty="0" err="1"/>
              <a:t>we</a:t>
            </a:r>
            <a:r>
              <a:rPr lang="es-ES" sz="3200" dirty="0"/>
              <a:t> </a:t>
            </a:r>
            <a:r>
              <a:rPr lang="es-ES" sz="3200" dirty="0" err="1"/>
              <a:t>don’t</a:t>
            </a:r>
            <a:r>
              <a:rPr lang="es-ES" sz="3200" dirty="0"/>
              <a:t> </a:t>
            </a:r>
            <a:r>
              <a:rPr lang="es-ES" sz="3200" dirty="0" err="1"/>
              <a:t>need</a:t>
            </a:r>
            <a:r>
              <a:rPr lang="es-ES" sz="3200" dirty="0"/>
              <a:t> to </a:t>
            </a:r>
            <a:r>
              <a:rPr lang="es-ES" sz="3200" dirty="0" err="1"/>
              <a:t>develop</a:t>
            </a:r>
            <a:r>
              <a:rPr lang="es-ES" sz="3200" dirty="0"/>
              <a:t> </a:t>
            </a:r>
            <a:r>
              <a:rPr lang="es-ES" sz="3200" dirty="0" err="1"/>
              <a:t>business</a:t>
            </a:r>
            <a:r>
              <a:rPr lang="es-ES" sz="3200" dirty="0"/>
              <a:t>.</a:t>
            </a:r>
          </a:p>
        </p:txBody>
      </p:sp>
    </p:spTree>
    <p:extLst>
      <p:ext uri="{BB962C8B-B14F-4D97-AF65-F5344CB8AC3E}">
        <p14:creationId xmlns:p14="http://schemas.microsoft.com/office/powerpoint/2010/main" val="271820419"/>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Imagen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2" y="1574800"/>
            <a:ext cx="9147176" cy="370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ítulo 1"/>
          <p:cNvSpPr>
            <a:spLocks noGrp="1"/>
          </p:cNvSpPr>
          <p:nvPr>
            <p:ph type="title"/>
          </p:nvPr>
        </p:nvSpPr>
        <p:spPr/>
        <p:txBody>
          <a:bodyPr/>
          <a:lstStyle/>
          <a:p>
            <a:r>
              <a:rPr lang="es-ES" dirty="0" err="1"/>
              <a:t>What</a:t>
            </a:r>
            <a:r>
              <a:rPr lang="es-ES" dirty="0"/>
              <a:t> </a:t>
            </a:r>
            <a:r>
              <a:rPr lang="es-ES" dirty="0" err="1"/>
              <a:t>is</a:t>
            </a:r>
            <a:r>
              <a:rPr lang="es-ES" dirty="0"/>
              <a:t> Business </a:t>
            </a:r>
            <a:r>
              <a:rPr lang="es-ES" dirty="0" err="1"/>
              <a:t>Analytics</a:t>
            </a:r>
            <a:r>
              <a:rPr lang="es-ES" dirty="0"/>
              <a:t>?</a:t>
            </a:r>
          </a:p>
        </p:txBody>
      </p:sp>
      <p:sp>
        <p:nvSpPr>
          <p:cNvPr id="5" name="CuadroTexto 4"/>
          <p:cNvSpPr txBox="1"/>
          <p:nvPr/>
        </p:nvSpPr>
        <p:spPr>
          <a:xfrm>
            <a:off x="1500543" y="5468332"/>
            <a:ext cx="9190914" cy="584775"/>
          </a:xfrm>
          <a:prstGeom prst="rect">
            <a:avLst/>
          </a:prstGeom>
          <a:noFill/>
        </p:spPr>
        <p:txBody>
          <a:bodyPr wrap="none" rtlCol="0">
            <a:spAutoFit/>
          </a:bodyPr>
          <a:lstStyle/>
          <a:p>
            <a:r>
              <a:rPr lang="es-ES" sz="3200" dirty="0" err="1"/>
              <a:t>Something</a:t>
            </a:r>
            <a:r>
              <a:rPr lang="es-ES" sz="3200" dirty="0"/>
              <a:t> </a:t>
            </a:r>
            <a:r>
              <a:rPr lang="es-ES" sz="3200" dirty="0" err="1"/>
              <a:t>maybe</a:t>
            </a:r>
            <a:r>
              <a:rPr lang="es-ES" sz="3200" dirty="0"/>
              <a:t> </a:t>
            </a:r>
            <a:r>
              <a:rPr lang="es-ES" sz="3200" dirty="0" err="1"/>
              <a:t>we</a:t>
            </a:r>
            <a:r>
              <a:rPr lang="es-ES" sz="3200" dirty="0"/>
              <a:t> </a:t>
            </a:r>
            <a:r>
              <a:rPr lang="es-ES" sz="3200" dirty="0" err="1"/>
              <a:t>don’t</a:t>
            </a:r>
            <a:r>
              <a:rPr lang="es-ES" sz="3200" dirty="0"/>
              <a:t> </a:t>
            </a:r>
            <a:r>
              <a:rPr lang="es-ES" sz="3200" dirty="0" err="1"/>
              <a:t>need</a:t>
            </a:r>
            <a:r>
              <a:rPr lang="es-ES" sz="3200" dirty="0"/>
              <a:t> to </a:t>
            </a:r>
            <a:r>
              <a:rPr lang="es-ES" sz="3200" dirty="0" err="1"/>
              <a:t>develop</a:t>
            </a:r>
            <a:r>
              <a:rPr lang="es-ES" sz="3200" dirty="0"/>
              <a:t> </a:t>
            </a:r>
            <a:r>
              <a:rPr lang="es-ES" sz="3200" dirty="0" err="1"/>
              <a:t>business</a:t>
            </a:r>
            <a:r>
              <a:rPr lang="es-ES" sz="3200" dirty="0"/>
              <a:t>.</a:t>
            </a:r>
          </a:p>
        </p:txBody>
      </p:sp>
    </p:spTree>
    <p:extLst>
      <p:ext uri="{BB962C8B-B14F-4D97-AF65-F5344CB8AC3E}">
        <p14:creationId xmlns:p14="http://schemas.microsoft.com/office/powerpoint/2010/main" val="4203339169"/>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Imagen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73214" y="1593850"/>
            <a:ext cx="9045575" cy="367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uadroTexto 2"/>
          <p:cNvSpPr txBox="1"/>
          <p:nvPr/>
        </p:nvSpPr>
        <p:spPr>
          <a:xfrm>
            <a:off x="1500543" y="5468332"/>
            <a:ext cx="9190914" cy="584775"/>
          </a:xfrm>
          <a:prstGeom prst="rect">
            <a:avLst/>
          </a:prstGeom>
          <a:noFill/>
        </p:spPr>
        <p:txBody>
          <a:bodyPr wrap="none" rtlCol="0">
            <a:spAutoFit/>
          </a:bodyPr>
          <a:lstStyle/>
          <a:p>
            <a:r>
              <a:rPr lang="es-ES" sz="3200" dirty="0" err="1"/>
              <a:t>Something</a:t>
            </a:r>
            <a:r>
              <a:rPr lang="es-ES" sz="3200" dirty="0"/>
              <a:t> </a:t>
            </a:r>
            <a:r>
              <a:rPr lang="es-ES" sz="3200" dirty="0" err="1"/>
              <a:t>maybe</a:t>
            </a:r>
            <a:r>
              <a:rPr lang="es-ES" sz="3200" dirty="0"/>
              <a:t> </a:t>
            </a:r>
            <a:r>
              <a:rPr lang="es-ES" sz="3200" dirty="0" err="1"/>
              <a:t>we</a:t>
            </a:r>
            <a:r>
              <a:rPr lang="es-ES" sz="3200" dirty="0"/>
              <a:t> </a:t>
            </a:r>
            <a:r>
              <a:rPr lang="es-ES" sz="3200" dirty="0" err="1"/>
              <a:t>don’t</a:t>
            </a:r>
            <a:r>
              <a:rPr lang="es-ES" sz="3200" dirty="0"/>
              <a:t> </a:t>
            </a:r>
            <a:r>
              <a:rPr lang="es-ES" sz="3200" dirty="0" err="1"/>
              <a:t>need</a:t>
            </a:r>
            <a:r>
              <a:rPr lang="es-ES" sz="3200" dirty="0"/>
              <a:t> to </a:t>
            </a:r>
            <a:r>
              <a:rPr lang="es-ES" sz="3200" dirty="0" err="1"/>
              <a:t>develop</a:t>
            </a:r>
            <a:r>
              <a:rPr lang="es-ES" sz="3200" dirty="0"/>
              <a:t> </a:t>
            </a:r>
            <a:r>
              <a:rPr lang="es-ES" sz="3200" dirty="0" err="1"/>
              <a:t>business</a:t>
            </a:r>
            <a:r>
              <a:rPr lang="es-ES" sz="3200" dirty="0"/>
              <a:t>.</a:t>
            </a:r>
          </a:p>
        </p:txBody>
      </p:sp>
      <p:sp>
        <p:nvSpPr>
          <p:cNvPr id="2" name="Título 1"/>
          <p:cNvSpPr>
            <a:spLocks noGrp="1"/>
          </p:cNvSpPr>
          <p:nvPr>
            <p:ph type="title"/>
          </p:nvPr>
        </p:nvSpPr>
        <p:spPr/>
        <p:txBody>
          <a:bodyPr/>
          <a:lstStyle/>
          <a:p>
            <a:r>
              <a:rPr lang="es-ES" dirty="0" err="1"/>
              <a:t>What</a:t>
            </a:r>
            <a:r>
              <a:rPr lang="es-ES" dirty="0"/>
              <a:t> </a:t>
            </a:r>
            <a:r>
              <a:rPr lang="es-ES" dirty="0" err="1"/>
              <a:t>is</a:t>
            </a:r>
            <a:r>
              <a:rPr lang="es-ES" dirty="0"/>
              <a:t> Business </a:t>
            </a:r>
            <a:r>
              <a:rPr lang="es-ES" dirty="0" err="1"/>
              <a:t>Analytics</a:t>
            </a:r>
            <a:r>
              <a:rPr lang="es-ES" dirty="0"/>
              <a:t>?</a:t>
            </a:r>
          </a:p>
        </p:txBody>
      </p:sp>
    </p:spTree>
    <p:extLst>
      <p:ext uri="{BB962C8B-B14F-4D97-AF65-F5344CB8AC3E}">
        <p14:creationId xmlns:p14="http://schemas.microsoft.com/office/powerpoint/2010/main" val="1164301098"/>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Imagen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2" y="1663700"/>
            <a:ext cx="9147176" cy="353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ítulo 1"/>
          <p:cNvSpPr>
            <a:spLocks noGrp="1"/>
          </p:cNvSpPr>
          <p:nvPr>
            <p:ph type="title"/>
          </p:nvPr>
        </p:nvSpPr>
        <p:spPr/>
        <p:txBody>
          <a:bodyPr/>
          <a:lstStyle/>
          <a:p>
            <a:r>
              <a:rPr lang="es-ES" dirty="0" err="1"/>
              <a:t>What</a:t>
            </a:r>
            <a:r>
              <a:rPr lang="es-ES" dirty="0"/>
              <a:t> </a:t>
            </a:r>
            <a:r>
              <a:rPr lang="es-ES" dirty="0" err="1"/>
              <a:t>is</a:t>
            </a:r>
            <a:r>
              <a:rPr lang="es-ES" dirty="0"/>
              <a:t> Business </a:t>
            </a:r>
            <a:r>
              <a:rPr lang="es-ES" dirty="0" err="1"/>
              <a:t>Analytics</a:t>
            </a:r>
            <a:r>
              <a:rPr lang="es-ES" dirty="0"/>
              <a:t>?</a:t>
            </a:r>
          </a:p>
        </p:txBody>
      </p:sp>
      <p:sp>
        <p:nvSpPr>
          <p:cNvPr id="5" name="CuadroTexto 4"/>
          <p:cNvSpPr txBox="1"/>
          <p:nvPr/>
        </p:nvSpPr>
        <p:spPr>
          <a:xfrm>
            <a:off x="1500543" y="5468332"/>
            <a:ext cx="9190914" cy="584775"/>
          </a:xfrm>
          <a:prstGeom prst="rect">
            <a:avLst/>
          </a:prstGeom>
          <a:noFill/>
        </p:spPr>
        <p:txBody>
          <a:bodyPr wrap="none" rtlCol="0">
            <a:spAutoFit/>
          </a:bodyPr>
          <a:lstStyle/>
          <a:p>
            <a:r>
              <a:rPr lang="es-ES" sz="3200" dirty="0" err="1"/>
              <a:t>Something</a:t>
            </a:r>
            <a:r>
              <a:rPr lang="es-ES" sz="3200" dirty="0"/>
              <a:t> </a:t>
            </a:r>
            <a:r>
              <a:rPr lang="es-ES" sz="3200" dirty="0" err="1"/>
              <a:t>maybe</a:t>
            </a:r>
            <a:r>
              <a:rPr lang="es-ES" sz="3200" dirty="0"/>
              <a:t> </a:t>
            </a:r>
            <a:r>
              <a:rPr lang="es-ES" sz="3200" dirty="0" err="1"/>
              <a:t>we</a:t>
            </a:r>
            <a:r>
              <a:rPr lang="es-ES" sz="3200" dirty="0"/>
              <a:t> </a:t>
            </a:r>
            <a:r>
              <a:rPr lang="es-ES" sz="3200" dirty="0" err="1"/>
              <a:t>don’t</a:t>
            </a:r>
            <a:r>
              <a:rPr lang="es-ES" sz="3200" dirty="0"/>
              <a:t> </a:t>
            </a:r>
            <a:r>
              <a:rPr lang="es-ES" sz="3200" dirty="0" err="1"/>
              <a:t>need</a:t>
            </a:r>
            <a:r>
              <a:rPr lang="es-ES" sz="3200" dirty="0"/>
              <a:t> to </a:t>
            </a:r>
            <a:r>
              <a:rPr lang="es-ES" sz="3200" dirty="0" err="1"/>
              <a:t>develop</a:t>
            </a:r>
            <a:r>
              <a:rPr lang="es-ES" sz="3200" dirty="0"/>
              <a:t> </a:t>
            </a:r>
            <a:r>
              <a:rPr lang="es-ES" sz="3200" dirty="0" err="1"/>
              <a:t>business</a:t>
            </a:r>
            <a:r>
              <a:rPr lang="es-ES" sz="3200" dirty="0"/>
              <a:t>.</a:t>
            </a:r>
          </a:p>
        </p:txBody>
      </p:sp>
    </p:spTree>
    <p:extLst>
      <p:ext uri="{BB962C8B-B14F-4D97-AF65-F5344CB8AC3E}">
        <p14:creationId xmlns:p14="http://schemas.microsoft.com/office/powerpoint/2010/main" val="73521938"/>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a:t>What</a:t>
            </a:r>
            <a:r>
              <a:rPr lang="es-ES" dirty="0"/>
              <a:t> </a:t>
            </a:r>
            <a:r>
              <a:rPr lang="es-ES" dirty="0" err="1"/>
              <a:t>is</a:t>
            </a:r>
            <a:r>
              <a:rPr lang="es-ES" dirty="0"/>
              <a:t> Business </a:t>
            </a:r>
            <a:r>
              <a:rPr lang="es-ES" dirty="0" err="1"/>
              <a:t>Analytics</a:t>
            </a:r>
            <a:r>
              <a:rPr lang="es-ES" dirty="0"/>
              <a:t>?</a:t>
            </a:r>
          </a:p>
        </p:txBody>
      </p:sp>
      <p:sp>
        <p:nvSpPr>
          <p:cNvPr id="5" name="CuadroTexto 4"/>
          <p:cNvSpPr txBox="1"/>
          <p:nvPr/>
        </p:nvSpPr>
        <p:spPr>
          <a:xfrm>
            <a:off x="3842915" y="2998087"/>
            <a:ext cx="4418646" cy="584775"/>
          </a:xfrm>
          <a:prstGeom prst="rect">
            <a:avLst/>
          </a:prstGeom>
          <a:noFill/>
        </p:spPr>
        <p:txBody>
          <a:bodyPr wrap="none" rtlCol="0">
            <a:spAutoFit/>
          </a:bodyPr>
          <a:lstStyle/>
          <a:p>
            <a:r>
              <a:rPr lang="es-ES" sz="3200" dirty="0" err="1"/>
              <a:t>But</a:t>
            </a:r>
            <a:r>
              <a:rPr lang="es-ES" sz="3200" dirty="0"/>
              <a:t> </a:t>
            </a:r>
            <a:r>
              <a:rPr lang="es-ES" sz="3200" dirty="0" err="1"/>
              <a:t>it</a:t>
            </a:r>
            <a:r>
              <a:rPr lang="es-ES" sz="3200" dirty="0"/>
              <a:t> </a:t>
            </a:r>
            <a:r>
              <a:rPr lang="es-ES" sz="3200" dirty="0" err="1"/>
              <a:t>not</a:t>
            </a:r>
            <a:r>
              <a:rPr lang="es-ES" sz="3200" dirty="0"/>
              <a:t> </a:t>
            </a:r>
            <a:r>
              <a:rPr lang="es-ES" sz="3200" dirty="0" err="1"/>
              <a:t>allways</a:t>
            </a:r>
            <a:r>
              <a:rPr lang="es-ES" sz="3200" dirty="0"/>
              <a:t> </a:t>
            </a:r>
            <a:r>
              <a:rPr lang="es-ES" sz="3200" dirty="0" err="1"/>
              <a:t>works</a:t>
            </a:r>
            <a:r>
              <a:rPr lang="es-ES" sz="3200" dirty="0"/>
              <a:t>…</a:t>
            </a:r>
          </a:p>
        </p:txBody>
      </p:sp>
    </p:spTree>
    <p:extLst>
      <p:ext uri="{BB962C8B-B14F-4D97-AF65-F5344CB8AC3E}">
        <p14:creationId xmlns:p14="http://schemas.microsoft.com/office/powerpoint/2010/main" val="3510679096"/>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Imagen 1"/>
          <p:cNvPicPr>
            <a:picLocks noChangeAspect="1"/>
          </p:cNvPicPr>
          <p:nvPr/>
        </p:nvPicPr>
        <p:blipFill rotWithShape="1">
          <a:blip r:embed="rId2">
            <a:extLst>
              <a:ext uri="{28A0092B-C50C-407E-A947-70E740481C1C}">
                <a14:useLocalDpi xmlns:a14="http://schemas.microsoft.com/office/drawing/2010/main" val="0"/>
              </a:ext>
            </a:extLst>
          </a:blip>
          <a:srcRect l="-224" t="157" r="224" b="20859"/>
          <a:stretch/>
        </p:blipFill>
        <p:spPr bwMode="auto">
          <a:xfrm>
            <a:off x="-1" y="0"/>
            <a:ext cx="12192001" cy="6878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28196081"/>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Imagen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9500" y="711200"/>
            <a:ext cx="7493000" cy="543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88425881"/>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Imagen 3"/>
          <p:cNvPicPr>
            <a:picLocks noChangeAspect="1"/>
          </p:cNvPicPr>
          <p:nvPr/>
        </p:nvPicPr>
        <p:blipFill rotWithShape="1">
          <a:blip r:embed="rId2">
            <a:extLst>
              <a:ext uri="{28A0092B-C50C-407E-A947-70E740481C1C}">
                <a14:useLocalDpi xmlns:a14="http://schemas.microsoft.com/office/drawing/2010/main" val="0"/>
              </a:ext>
            </a:extLst>
          </a:blip>
          <a:srcRect b="15802"/>
          <a:stretch/>
        </p:blipFill>
        <p:spPr bwMode="auto">
          <a:xfrm>
            <a:off x="0" y="-1"/>
            <a:ext cx="12192000" cy="6837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29762194"/>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Imagen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5800" y="1536700"/>
            <a:ext cx="8280400" cy="378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14395288"/>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Imagen 5" descr="14534796636412.jpg"/>
          <p:cNvPicPr>
            <a:picLocks noChangeAspect="1"/>
          </p:cNvPicPr>
          <p:nvPr/>
        </p:nvPicPr>
        <p:blipFill rotWithShape="1">
          <a:blip r:embed="rId2">
            <a:extLst>
              <a:ext uri="{28A0092B-C50C-407E-A947-70E740481C1C}">
                <a14:useLocalDpi xmlns:a14="http://schemas.microsoft.com/office/drawing/2010/main" val="0"/>
              </a:ext>
            </a:extLst>
          </a:blip>
          <a:srcRect b="25943"/>
          <a:stretch/>
        </p:blipFill>
        <p:spPr bwMode="auto">
          <a:xfrm>
            <a:off x="0" y="-1"/>
            <a:ext cx="12192000" cy="686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78431287"/>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ítulo 1"/>
          <p:cNvSpPr>
            <a:spLocks noGrp="1" noChangeArrowheads="1"/>
          </p:cNvSpPr>
          <p:nvPr>
            <p:ph type="title"/>
          </p:nvPr>
        </p:nvSpPr>
        <p:spPr/>
        <p:txBody>
          <a:bodyPr/>
          <a:lstStyle/>
          <a:p>
            <a:r>
              <a:rPr lang="es-ES" altLang="en-US" dirty="0" err="1"/>
              <a:t>Presentation</a:t>
            </a:r>
            <a:endParaRPr lang="en-US" altLang="en-US" dirty="0"/>
          </a:p>
        </p:txBody>
      </p:sp>
      <p:sp>
        <p:nvSpPr>
          <p:cNvPr id="7171" name="Marcador de contenido 2"/>
          <p:cNvSpPr>
            <a:spLocks noGrp="1" noChangeArrowheads="1"/>
          </p:cNvSpPr>
          <p:nvPr>
            <p:ph idx="1"/>
          </p:nvPr>
        </p:nvSpPr>
        <p:spPr/>
        <p:txBody>
          <a:bodyPr/>
          <a:lstStyle/>
          <a:p>
            <a:pPr marL="0" indent="0">
              <a:buNone/>
            </a:pPr>
            <a:r>
              <a:rPr lang="en-US" altLang="en-US" dirty="0"/>
              <a:t>Objectives: Introduce lecturers and students and share the general content of the course paying special attention to any subject of special interest for the attendants</a:t>
            </a:r>
          </a:p>
          <a:p>
            <a:endParaRPr lang="en-US" altLang="en-US" dirty="0"/>
          </a:p>
          <a:p>
            <a:pPr lvl="1"/>
            <a:r>
              <a:rPr lang="en-US" altLang="en-US" dirty="0"/>
              <a:t>Who we are?</a:t>
            </a:r>
          </a:p>
          <a:p>
            <a:pPr lvl="1"/>
            <a:r>
              <a:rPr lang="es-ES" altLang="en-US" dirty="0" err="1"/>
              <a:t>What</a:t>
            </a:r>
            <a:r>
              <a:rPr lang="es-ES" altLang="en-US" dirty="0"/>
              <a:t> are </a:t>
            </a:r>
            <a:r>
              <a:rPr lang="es-ES" altLang="en-US" dirty="0" err="1"/>
              <a:t>we</a:t>
            </a:r>
            <a:r>
              <a:rPr lang="es-ES" altLang="en-US" dirty="0"/>
              <a:t> </a:t>
            </a:r>
            <a:r>
              <a:rPr lang="es-ES" altLang="en-US" dirty="0" err="1"/>
              <a:t>going</a:t>
            </a:r>
            <a:r>
              <a:rPr lang="es-ES" altLang="en-US" dirty="0"/>
              <a:t> to do?</a:t>
            </a:r>
          </a:p>
          <a:p>
            <a:pPr lvl="1"/>
            <a:r>
              <a:rPr lang="es-ES" altLang="en-US" dirty="0" err="1"/>
              <a:t>How</a:t>
            </a:r>
            <a:r>
              <a:rPr lang="es-ES" altLang="en-US" dirty="0"/>
              <a:t> are </a:t>
            </a:r>
            <a:r>
              <a:rPr lang="es-ES" altLang="en-US" dirty="0" err="1"/>
              <a:t>we</a:t>
            </a:r>
            <a:r>
              <a:rPr lang="es-ES" altLang="en-US" dirty="0"/>
              <a:t> </a:t>
            </a:r>
            <a:r>
              <a:rPr lang="es-ES" altLang="en-US" dirty="0" err="1"/>
              <a:t>going</a:t>
            </a:r>
            <a:r>
              <a:rPr lang="es-ES" altLang="en-US" dirty="0"/>
              <a:t> to do?</a:t>
            </a:r>
            <a:endParaRPr lang="en-US" altLang="en-US" dirty="0"/>
          </a:p>
          <a:p>
            <a:pPr lvl="1"/>
            <a:r>
              <a:rPr lang="en-US" altLang="en-US" dirty="0"/>
              <a:t>What is Business Analytics?</a:t>
            </a:r>
          </a:p>
          <a:p>
            <a:endParaRPr lang="es-ES" altLang="en-US" dirty="0"/>
          </a:p>
        </p:txBody>
      </p:sp>
    </p:spTree>
    <p:extLst>
      <p:ext uri="{BB962C8B-B14F-4D97-AF65-F5344CB8AC3E}">
        <p14:creationId xmlns:p14="http://schemas.microsoft.com/office/powerpoint/2010/main" val="300939213"/>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Imagen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712789"/>
            <a:ext cx="9144000" cy="543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23131972"/>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Imagen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6000" y="82550"/>
            <a:ext cx="5080000" cy="669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56382484"/>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Imagen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77923" y="142836"/>
            <a:ext cx="4226779" cy="2709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5" name="Imagen 2" descr="c_kodak_110808_big.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00375" y="3429000"/>
            <a:ext cx="5943600" cy="302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6" name="Imagen 3" descr="kodak-paper.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793285" y="-28781"/>
            <a:ext cx="4770082" cy="3052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5262944"/>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Imagen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5235" y="357304"/>
            <a:ext cx="9522156" cy="6051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79058815"/>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Imagen 3"/>
          <p:cNvPicPr>
            <a:picLocks noChangeAspect="1"/>
          </p:cNvPicPr>
          <p:nvPr/>
        </p:nvPicPr>
        <p:blipFill>
          <a:blip r:embed="rId2">
            <a:extLst>
              <a:ext uri="{28A0092B-C50C-407E-A947-70E740481C1C}">
                <a14:useLocalDpi xmlns:a14="http://schemas.microsoft.com/office/drawing/2010/main" val="0"/>
              </a:ext>
            </a:extLst>
          </a:blip>
          <a:srcRect l="13474" t="29327" r="52214" b="15549"/>
          <a:stretch>
            <a:fillRect/>
          </a:stretch>
        </p:blipFill>
        <p:spPr bwMode="auto">
          <a:xfrm>
            <a:off x="2895720" y="333968"/>
            <a:ext cx="6780543" cy="6122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52726720"/>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fondo-tecnologia-digital-alambre-malla-red_1017-27428">
            <a:extLst>
              <a:ext uri="{FF2B5EF4-FFF2-40B4-BE49-F238E27FC236}">
                <a16:creationId xmlns:a16="http://schemas.microsoft.com/office/drawing/2014/main" xmlns="" id="{C78F3500-D36E-440D-9372-2DED0BC22CAC}"/>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Imagen 4" descr="Economia_cmyk-01">
            <a:extLst>
              <a:ext uri="{FF2B5EF4-FFF2-40B4-BE49-F238E27FC236}">
                <a16:creationId xmlns:a16="http://schemas.microsoft.com/office/drawing/2014/main" xmlns="" id="{DD1162F8-AD78-4D37-8B37-3817F1108B28}"/>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9252283" y="5548860"/>
            <a:ext cx="2855495" cy="1309140"/>
          </a:xfrm>
          <a:prstGeom prst="rect">
            <a:avLst/>
          </a:prstGeom>
        </p:spPr>
      </p:pic>
      <p:sp>
        <p:nvSpPr>
          <p:cNvPr id="6" name="Rectangle 8">
            <a:extLst>
              <a:ext uri="{FF2B5EF4-FFF2-40B4-BE49-F238E27FC236}">
                <a16:creationId xmlns:a16="http://schemas.microsoft.com/office/drawing/2014/main" xmlns="" id="{F4A644B3-5D0C-41BA-A06F-2528D42FA51D}"/>
              </a:ext>
            </a:extLst>
          </p:cNvPr>
          <p:cNvSpPr>
            <a:spLocks noGrp="1" noChangeArrowheads="1"/>
          </p:cNvSpPr>
          <p:nvPr>
            <p:ph type="ctrTitle"/>
          </p:nvPr>
        </p:nvSpPr>
        <p:spPr>
          <a:xfrm>
            <a:off x="4664743" y="1783849"/>
            <a:ext cx="7164388" cy="1470025"/>
          </a:xfrm>
        </p:spPr>
        <p:txBody>
          <a:bodyPr>
            <a:normAutofit/>
          </a:bodyPr>
          <a:lstStyle/>
          <a:p>
            <a:r>
              <a:rPr lang="es-ES" altLang="es-ES" dirty="0" err="1">
                <a:ea typeface="ＭＳ Ｐゴシック" panose="020B0600070205080204" pitchFamily="34" charset="-128"/>
              </a:rPr>
              <a:t>Thank</a:t>
            </a:r>
            <a:r>
              <a:rPr lang="es-ES" altLang="es-ES" dirty="0">
                <a:ea typeface="ＭＳ Ｐゴシック" panose="020B0600070205080204" pitchFamily="34" charset="-128"/>
              </a:rPr>
              <a:t> </a:t>
            </a:r>
            <a:r>
              <a:rPr lang="es-ES" altLang="es-ES" dirty="0" err="1">
                <a:ea typeface="ＭＳ Ｐゴシック" panose="020B0600070205080204" pitchFamily="34" charset="-128"/>
              </a:rPr>
              <a:t>You</a:t>
            </a:r>
            <a:endParaRPr lang="es-ES" altLang="es-ES" dirty="0">
              <a:ea typeface="ＭＳ Ｐゴシック" panose="020B0600070205080204" pitchFamily="34" charset="-128"/>
            </a:endParaRPr>
          </a:p>
        </p:txBody>
      </p:sp>
    </p:spTree>
    <p:extLst>
      <p:ext uri="{BB962C8B-B14F-4D97-AF65-F5344CB8AC3E}">
        <p14:creationId xmlns:p14="http://schemas.microsoft.com/office/powerpoint/2010/main" val="50427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ítulo 1"/>
          <p:cNvSpPr>
            <a:spLocks noGrp="1" noChangeArrowheads="1"/>
          </p:cNvSpPr>
          <p:nvPr>
            <p:ph type="title"/>
          </p:nvPr>
        </p:nvSpPr>
        <p:spPr/>
        <p:txBody>
          <a:bodyPr/>
          <a:lstStyle/>
          <a:p>
            <a:r>
              <a:rPr lang="en-US" altLang="en-US"/>
              <a:t>Who we are?</a:t>
            </a:r>
          </a:p>
        </p:txBody>
      </p:sp>
      <p:sp>
        <p:nvSpPr>
          <p:cNvPr id="8195" name="Marcador de contenido 2"/>
          <p:cNvSpPr>
            <a:spLocks noGrp="1" noChangeArrowheads="1"/>
          </p:cNvSpPr>
          <p:nvPr>
            <p:ph idx="1"/>
          </p:nvPr>
        </p:nvSpPr>
        <p:spPr/>
        <p:txBody>
          <a:bodyPr>
            <a:normAutofit lnSpcReduction="10000"/>
          </a:bodyPr>
          <a:lstStyle/>
          <a:p>
            <a:r>
              <a:rPr lang="en-US" altLang="en-US" dirty="0"/>
              <a:t>Ivan Cabeza Mora</a:t>
            </a:r>
          </a:p>
          <a:p>
            <a:pPr lvl="1"/>
            <a:r>
              <a:rPr lang="en-US" altLang="en-US" dirty="0">
                <a:hlinkClick r:id="rId2"/>
              </a:rPr>
              <a:t>ivan.cabeza@ub.edu</a:t>
            </a:r>
            <a:endParaRPr lang="en-US" altLang="en-US" dirty="0"/>
          </a:p>
          <a:p>
            <a:pPr lvl="1"/>
            <a:endParaRPr lang="en-US" altLang="en-US" dirty="0"/>
          </a:p>
          <a:p>
            <a:r>
              <a:rPr lang="en-US" altLang="en-US" dirty="0"/>
              <a:t>Associated Professor at Economic Studies in University of Barcelona.</a:t>
            </a:r>
          </a:p>
          <a:p>
            <a:r>
              <a:rPr lang="en-US" altLang="en-US" dirty="0"/>
              <a:t>Master co-director Entertainment &amp; Sport industry Innovation. IEF- Barcelona Finance School.</a:t>
            </a:r>
          </a:p>
          <a:p>
            <a:r>
              <a:rPr lang="en-US" altLang="en-US" dirty="0"/>
              <a:t>Co-founder </a:t>
            </a:r>
            <a:r>
              <a:rPr lang="en-US" altLang="en-US" dirty="0" err="1"/>
              <a:t>Laudem</a:t>
            </a:r>
            <a:r>
              <a:rPr lang="en-US" altLang="en-US" dirty="0"/>
              <a:t> Partners </a:t>
            </a:r>
            <a:r>
              <a:rPr lang="en-US" altLang="en-US" dirty="0" err="1"/>
              <a:t>s.l.</a:t>
            </a:r>
            <a:r>
              <a:rPr lang="en-US" altLang="en-US" dirty="0"/>
              <a:t> , member of 4 administration boards (Sectors: Construction, Medical services, Bio tech, Fan engagement). </a:t>
            </a:r>
          </a:p>
          <a:p>
            <a:r>
              <a:rPr lang="en-US" altLang="en-US" dirty="0"/>
              <a:t>Academic Background:</a:t>
            </a:r>
          </a:p>
          <a:p>
            <a:pPr lvl="1"/>
            <a:r>
              <a:rPr lang="en-US" altLang="en-US" dirty="0"/>
              <a:t>Graduate in Business Administration - University of Barcelona.</a:t>
            </a:r>
          </a:p>
          <a:p>
            <a:pPr lvl="1"/>
            <a:r>
              <a:rPr lang="en-US" altLang="en-US" dirty="0"/>
              <a:t>Postgraduate studies in International commerce in ESCI-UPF.</a:t>
            </a:r>
          </a:p>
          <a:p>
            <a:pPr lvl="1"/>
            <a:r>
              <a:rPr lang="en-US" altLang="en-US" dirty="0"/>
              <a:t>TEFI </a:t>
            </a:r>
            <a:r>
              <a:rPr lang="en-US" altLang="en-US" dirty="0" err="1"/>
              <a:t>Esade</a:t>
            </a:r>
            <a:r>
              <a:rPr lang="en-US" altLang="en-US" dirty="0"/>
              <a:t>.</a:t>
            </a:r>
          </a:p>
        </p:txBody>
      </p:sp>
    </p:spTree>
    <p:extLst>
      <p:ext uri="{BB962C8B-B14F-4D97-AF65-F5344CB8AC3E}">
        <p14:creationId xmlns:p14="http://schemas.microsoft.com/office/powerpoint/2010/main" val="2320579147"/>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ítulo 1"/>
          <p:cNvSpPr>
            <a:spLocks noGrp="1" noChangeArrowheads="1"/>
          </p:cNvSpPr>
          <p:nvPr>
            <p:ph type="title"/>
          </p:nvPr>
        </p:nvSpPr>
        <p:spPr/>
        <p:txBody>
          <a:bodyPr/>
          <a:lstStyle/>
          <a:p>
            <a:r>
              <a:rPr lang="en-US" altLang="en-US"/>
              <a:t>What are we going to do?</a:t>
            </a:r>
          </a:p>
        </p:txBody>
      </p:sp>
      <p:sp>
        <p:nvSpPr>
          <p:cNvPr id="9219" name="Marcador de contenido 2"/>
          <p:cNvSpPr>
            <a:spLocks noGrp="1" noChangeArrowheads="1"/>
          </p:cNvSpPr>
          <p:nvPr>
            <p:ph idx="1"/>
          </p:nvPr>
        </p:nvSpPr>
        <p:spPr/>
        <p:txBody>
          <a:bodyPr>
            <a:normAutofit/>
          </a:bodyPr>
          <a:lstStyle/>
          <a:p>
            <a:r>
              <a:rPr lang="en-US" dirty="0"/>
              <a:t>What is Business Analytics?</a:t>
            </a:r>
          </a:p>
          <a:p>
            <a:r>
              <a:rPr lang="en-US" dirty="0"/>
              <a:t>Impact of Business Analytics in a Company. General approach</a:t>
            </a:r>
          </a:p>
          <a:p>
            <a:r>
              <a:rPr lang="en-US" dirty="0"/>
              <a:t>Business Analytics impact in Marketing</a:t>
            </a:r>
          </a:p>
          <a:p>
            <a:r>
              <a:rPr lang="en-US" dirty="0"/>
              <a:t>Business Analytics impact in Human Resource Management and Organization Models</a:t>
            </a:r>
          </a:p>
          <a:p>
            <a:r>
              <a:rPr lang="en-US" dirty="0"/>
              <a:t>How to evaluate new opportunities</a:t>
            </a:r>
          </a:p>
          <a:p>
            <a:r>
              <a:rPr lang="en-US" dirty="0"/>
              <a:t>Impact of Business Analytics in different sectors: New Business and transformation</a:t>
            </a:r>
            <a:endParaRPr lang="es-ES" dirty="0"/>
          </a:p>
          <a:p>
            <a:pPr lvl="1"/>
            <a:endParaRPr lang="en-US" altLang="en-US" dirty="0"/>
          </a:p>
        </p:txBody>
      </p:sp>
    </p:spTree>
    <p:extLst>
      <p:ext uri="{BB962C8B-B14F-4D97-AF65-F5344CB8AC3E}">
        <p14:creationId xmlns:p14="http://schemas.microsoft.com/office/powerpoint/2010/main" val="2207229688"/>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ítulo 1"/>
          <p:cNvSpPr>
            <a:spLocks noGrp="1" noChangeArrowheads="1"/>
          </p:cNvSpPr>
          <p:nvPr>
            <p:ph type="title"/>
          </p:nvPr>
        </p:nvSpPr>
        <p:spPr/>
        <p:txBody>
          <a:bodyPr/>
          <a:lstStyle/>
          <a:p>
            <a:r>
              <a:rPr lang="en-US" altLang="en-US"/>
              <a:t>What are we going to do?</a:t>
            </a:r>
          </a:p>
        </p:txBody>
      </p:sp>
      <p:sp>
        <p:nvSpPr>
          <p:cNvPr id="9219" name="Marcador de contenido 2"/>
          <p:cNvSpPr>
            <a:spLocks noGrp="1" noChangeArrowheads="1"/>
          </p:cNvSpPr>
          <p:nvPr>
            <p:ph idx="1"/>
          </p:nvPr>
        </p:nvSpPr>
        <p:spPr/>
        <p:txBody>
          <a:bodyPr>
            <a:normAutofit fontScale="92500" lnSpcReduction="20000"/>
          </a:bodyPr>
          <a:lstStyle/>
          <a:p>
            <a:r>
              <a:rPr lang="en-US" altLang="en-US" dirty="0"/>
              <a:t>Presentation.</a:t>
            </a:r>
          </a:p>
          <a:p>
            <a:pPr lvl="1"/>
            <a:r>
              <a:rPr lang="en-US" altLang="en-US" dirty="0"/>
              <a:t>Objectives: Introduce the lecturers and students and share the general content of the course paying special attention to any subject of special interest for the attendants.</a:t>
            </a:r>
          </a:p>
          <a:p>
            <a:r>
              <a:rPr lang="en-US" altLang="en-US" dirty="0"/>
              <a:t>What is Business Analytics?</a:t>
            </a:r>
          </a:p>
          <a:p>
            <a:pPr lvl="1"/>
            <a:r>
              <a:rPr lang="en-US" altLang="en-US" dirty="0"/>
              <a:t>Objectives: Introduce the concept of Business Analytics ant why is important now. Review the history of data management in business to learn from errors. </a:t>
            </a:r>
          </a:p>
          <a:p>
            <a:r>
              <a:rPr lang="en-US" altLang="en-US" dirty="0"/>
              <a:t>What is Business Analytics? What the market says.</a:t>
            </a:r>
          </a:p>
          <a:p>
            <a:pPr lvl="1"/>
            <a:r>
              <a:rPr lang="en-US" altLang="en-US" dirty="0"/>
              <a:t>Objectives: Once we have reviewed formal definition of Business Analytics we will check what the market says about this subject.</a:t>
            </a:r>
          </a:p>
          <a:p>
            <a:r>
              <a:rPr lang="en-US" altLang="en-US" dirty="0"/>
              <a:t>Impact of Business Analytics in a Company. General approach.</a:t>
            </a:r>
          </a:p>
          <a:p>
            <a:pPr lvl="1"/>
            <a:r>
              <a:rPr lang="en-US" altLang="en-US" dirty="0"/>
              <a:t>Objectives: We will dedicate this sessions to analyze what is the impact of gathering, managing and analyzing data in the different areas of a Company</a:t>
            </a:r>
          </a:p>
          <a:p>
            <a:pPr lvl="2"/>
            <a:r>
              <a:rPr lang="en-US" altLang="en-US" dirty="0"/>
              <a:t>Value Chain in a company. What is and why we use. Canvas model as an alternative.</a:t>
            </a:r>
          </a:p>
          <a:p>
            <a:pPr lvl="2"/>
            <a:r>
              <a:rPr lang="en-US" altLang="en-US" dirty="0"/>
              <a:t>New Value Chain: Impact of Business Analytics.</a:t>
            </a:r>
          </a:p>
          <a:p>
            <a:pPr lvl="1"/>
            <a:endParaRPr lang="en-US" altLang="en-US" dirty="0"/>
          </a:p>
        </p:txBody>
      </p:sp>
    </p:spTree>
    <p:extLst>
      <p:ext uri="{BB962C8B-B14F-4D97-AF65-F5344CB8AC3E}">
        <p14:creationId xmlns:p14="http://schemas.microsoft.com/office/powerpoint/2010/main" val="1658161100"/>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ítulo 1"/>
          <p:cNvSpPr>
            <a:spLocks noGrp="1" noChangeArrowheads="1"/>
          </p:cNvSpPr>
          <p:nvPr>
            <p:ph type="title"/>
          </p:nvPr>
        </p:nvSpPr>
        <p:spPr/>
        <p:txBody>
          <a:bodyPr/>
          <a:lstStyle/>
          <a:p>
            <a:r>
              <a:rPr lang="en-US" altLang="en-US"/>
              <a:t>What are we going to do?</a:t>
            </a:r>
          </a:p>
        </p:txBody>
      </p:sp>
      <p:sp>
        <p:nvSpPr>
          <p:cNvPr id="10243" name="Marcador de contenido 2"/>
          <p:cNvSpPr>
            <a:spLocks noGrp="1" noChangeArrowheads="1"/>
          </p:cNvSpPr>
          <p:nvPr>
            <p:ph idx="1"/>
          </p:nvPr>
        </p:nvSpPr>
        <p:spPr/>
        <p:txBody>
          <a:bodyPr>
            <a:normAutofit fontScale="92500" lnSpcReduction="10000"/>
          </a:bodyPr>
          <a:lstStyle/>
          <a:p>
            <a:r>
              <a:rPr lang="en-US" altLang="en-US" dirty="0"/>
              <a:t>Business Analytics impact in Marketing.</a:t>
            </a:r>
          </a:p>
          <a:p>
            <a:pPr lvl="1"/>
            <a:r>
              <a:rPr lang="en-US" altLang="en-US" dirty="0"/>
              <a:t>Digital Marketing Mix: new products, dynamic pricing, distribution channels anymore, promotion no more.</a:t>
            </a:r>
          </a:p>
          <a:p>
            <a:pPr lvl="1"/>
            <a:r>
              <a:rPr lang="en-US" altLang="en-US" dirty="0"/>
              <a:t>What we know about clients and what we would like to know… and why. Prescription is the word.</a:t>
            </a:r>
          </a:p>
          <a:p>
            <a:pPr lvl="1"/>
            <a:r>
              <a:rPr lang="en-US" altLang="en-US" dirty="0"/>
              <a:t>Social Media. How to convert data in value.</a:t>
            </a:r>
          </a:p>
          <a:p>
            <a:pPr lvl="1"/>
            <a:r>
              <a:rPr lang="en-US" altLang="en-US" dirty="0" err="1"/>
              <a:t>IoT</a:t>
            </a:r>
            <a:r>
              <a:rPr lang="en-US" altLang="en-US" dirty="0"/>
              <a:t>. What</a:t>
            </a:r>
            <a:r>
              <a:rPr lang="en-US" altLang="ca-ES" dirty="0"/>
              <a:t>’</a:t>
            </a:r>
            <a:r>
              <a:rPr lang="en-US" altLang="en-US" dirty="0"/>
              <a:t>s next and what are we going to do with?</a:t>
            </a:r>
          </a:p>
          <a:p>
            <a:r>
              <a:rPr lang="en-US" altLang="en-US" dirty="0"/>
              <a:t>Business Analytics impact in Human Resource Management and Organization Models.</a:t>
            </a:r>
          </a:p>
          <a:p>
            <a:pPr lvl="1"/>
            <a:r>
              <a:rPr lang="en-US" altLang="en-US" dirty="0"/>
              <a:t>New profiles: where are them, how to capture and how to retain.</a:t>
            </a:r>
          </a:p>
          <a:p>
            <a:pPr lvl="1"/>
            <a:r>
              <a:rPr lang="en-US" altLang="en-US" dirty="0"/>
              <a:t>Data oriented companies: no more doubt, everything has changed.</a:t>
            </a:r>
          </a:p>
          <a:p>
            <a:r>
              <a:rPr lang="en-US" altLang="en-US" dirty="0"/>
              <a:t>How to evaluate new opportunities.</a:t>
            </a:r>
          </a:p>
          <a:p>
            <a:pPr lvl="1"/>
            <a:r>
              <a:rPr lang="en-US" altLang="en-US" dirty="0"/>
              <a:t>What is the value of the data? Will it appear in liabilities?</a:t>
            </a:r>
          </a:p>
          <a:p>
            <a:pPr lvl="1"/>
            <a:r>
              <a:rPr lang="en-US" altLang="en-US" dirty="0"/>
              <a:t>Changes in financial statements: Data economy. Challenges and opportunities.</a:t>
            </a:r>
          </a:p>
        </p:txBody>
      </p:sp>
    </p:spTree>
    <p:extLst>
      <p:ext uri="{BB962C8B-B14F-4D97-AF65-F5344CB8AC3E}">
        <p14:creationId xmlns:p14="http://schemas.microsoft.com/office/powerpoint/2010/main" val="1726928546"/>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ítulo 1"/>
          <p:cNvSpPr>
            <a:spLocks noGrp="1" noChangeArrowheads="1"/>
          </p:cNvSpPr>
          <p:nvPr>
            <p:ph type="title"/>
          </p:nvPr>
        </p:nvSpPr>
        <p:spPr/>
        <p:txBody>
          <a:bodyPr/>
          <a:lstStyle/>
          <a:p>
            <a:r>
              <a:rPr lang="en-US" altLang="en-US"/>
              <a:t>What are we going to do?</a:t>
            </a:r>
          </a:p>
        </p:txBody>
      </p:sp>
      <p:sp>
        <p:nvSpPr>
          <p:cNvPr id="11267" name="Marcador de contenido 2"/>
          <p:cNvSpPr>
            <a:spLocks noGrp="1" noChangeArrowheads="1"/>
          </p:cNvSpPr>
          <p:nvPr>
            <p:ph idx="1"/>
          </p:nvPr>
        </p:nvSpPr>
        <p:spPr/>
        <p:txBody>
          <a:bodyPr/>
          <a:lstStyle/>
          <a:p>
            <a:r>
              <a:rPr lang="en-US" altLang="en-US" dirty="0"/>
              <a:t>Impact of Business Analytics in different sectors: New Business and transformation.</a:t>
            </a:r>
          </a:p>
          <a:p>
            <a:pPr lvl="1"/>
            <a:r>
              <a:rPr lang="en-US" altLang="en-US" dirty="0"/>
              <a:t>Manufacturing, Telecommunications, Retail and Public Services.</a:t>
            </a:r>
          </a:p>
          <a:p>
            <a:pPr lvl="1"/>
            <a:r>
              <a:rPr lang="en-US" altLang="en-US" dirty="0"/>
              <a:t>Finance and Insurance, Health, Utilities and Energy.</a:t>
            </a:r>
          </a:p>
          <a:p>
            <a:r>
              <a:rPr lang="en-US" altLang="en-US" dirty="0"/>
              <a:t>How to adopt. There is no option.</a:t>
            </a:r>
          </a:p>
          <a:p>
            <a:pPr lvl="1"/>
            <a:r>
              <a:rPr lang="en-US" altLang="en-US" dirty="0"/>
              <a:t>Framework for the adoption of Business Analytics. Is not just </a:t>
            </a:r>
            <a:r>
              <a:rPr lang="en-US" altLang="ca-ES" dirty="0"/>
              <a:t>“</a:t>
            </a:r>
            <a:r>
              <a:rPr lang="en-US" altLang="en-US" dirty="0"/>
              <a:t>fashion</a:t>
            </a:r>
            <a:r>
              <a:rPr lang="en-US" altLang="ca-ES" dirty="0"/>
              <a:t>”</a:t>
            </a:r>
            <a:r>
              <a:rPr lang="en-US" altLang="ja-JP" dirty="0"/>
              <a:t>.</a:t>
            </a:r>
            <a:endParaRPr lang="en-US" altLang="en-US" dirty="0"/>
          </a:p>
        </p:txBody>
      </p:sp>
    </p:spTree>
    <p:extLst>
      <p:ext uri="{BB962C8B-B14F-4D97-AF65-F5344CB8AC3E}">
        <p14:creationId xmlns:p14="http://schemas.microsoft.com/office/powerpoint/2010/main" val="4240616288"/>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a:t>How</a:t>
            </a:r>
            <a:r>
              <a:rPr lang="es-ES" dirty="0"/>
              <a:t> are </a:t>
            </a:r>
            <a:r>
              <a:rPr lang="es-ES" dirty="0" err="1"/>
              <a:t>we</a:t>
            </a:r>
            <a:r>
              <a:rPr lang="es-ES" dirty="0"/>
              <a:t> </a:t>
            </a:r>
            <a:r>
              <a:rPr lang="es-ES" dirty="0" err="1"/>
              <a:t>going</a:t>
            </a:r>
            <a:r>
              <a:rPr lang="es-ES" dirty="0"/>
              <a:t> to do?</a:t>
            </a:r>
          </a:p>
        </p:txBody>
      </p:sp>
      <p:sp>
        <p:nvSpPr>
          <p:cNvPr id="3" name="Marcador de contenido 2"/>
          <p:cNvSpPr>
            <a:spLocks noGrp="1"/>
          </p:cNvSpPr>
          <p:nvPr>
            <p:ph idx="1"/>
          </p:nvPr>
        </p:nvSpPr>
        <p:spPr/>
        <p:txBody>
          <a:bodyPr vert="horz" lIns="91440" tIns="45720" rIns="91440" bIns="45720" rtlCol="0" anchor="t">
            <a:normAutofit fontScale="85000" lnSpcReduction="10000"/>
          </a:bodyPr>
          <a:lstStyle/>
          <a:p>
            <a:r>
              <a:rPr lang="en-US" dirty="0"/>
              <a:t>We will be together for 15 sessions beginning 15</a:t>
            </a:r>
            <a:r>
              <a:rPr lang="en-US" baseline="30000" dirty="0"/>
              <a:t>th</a:t>
            </a:r>
            <a:r>
              <a:rPr lang="en-US" dirty="0"/>
              <a:t> February till 23/30</a:t>
            </a:r>
            <a:r>
              <a:rPr lang="en-US" baseline="30000" dirty="0"/>
              <a:t>th</a:t>
            </a:r>
            <a:r>
              <a:rPr lang="en-US" dirty="0"/>
              <a:t> of May.</a:t>
            </a:r>
          </a:p>
          <a:p>
            <a:r>
              <a:rPr lang="en-US" dirty="0"/>
              <a:t>We will share sessions every Thursday from 18:00 till 20:00.</a:t>
            </a:r>
            <a:endParaRPr lang="en-US" dirty="0">
              <a:cs typeface="Calibri"/>
            </a:endParaRPr>
          </a:p>
          <a:p>
            <a:r>
              <a:rPr lang="en-US" dirty="0"/>
              <a:t>Your will have to work on your own at least 1 additional hour every week… or more.</a:t>
            </a:r>
          </a:p>
          <a:p>
            <a:r>
              <a:rPr lang="en-US" dirty="0"/>
              <a:t>In general:</a:t>
            </a:r>
          </a:p>
          <a:p>
            <a:pPr lvl="1"/>
            <a:r>
              <a:rPr lang="en-US" dirty="0"/>
              <a:t>You will have to prepare (read and if possible understand) the contents of every session in advance. I will publish it in Campus Virtual 1 week before so you will have a full week to prepare this contents.</a:t>
            </a:r>
          </a:p>
          <a:p>
            <a:pPr lvl="1"/>
            <a:r>
              <a:rPr lang="en-US" dirty="0"/>
              <a:t>Every session (more or less) you will have to complete a test related with the material you have prepared during the week. It will take between 10 and 15 minutes.</a:t>
            </a:r>
          </a:p>
          <a:p>
            <a:pPr lvl="1"/>
            <a:r>
              <a:rPr lang="en-US" dirty="0"/>
              <a:t>Then we will review all together the test and you will check if you have done it correct. </a:t>
            </a:r>
          </a:p>
          <a:p>
            <a:pPr lvl="1"/>
            <a:r>
              <a:rPr lang="en-US" dirty="0"/>
              <a:t>Finally we will review all the contents and we will focus on the most important ones so you will have prepared it, have done the test, review the test all together and have done a final review of the most important parts of contents.</a:t>
            </a:r>
          </a:p>
          <a:p>
            <a:pPr lvl="1"/>
            <a:r>
              <a:rPr lang="en-US" dirty="0"/>
              <a:t>Then I will publish contents for next session and repeat the process.</a:t>
            </a:r>
            <a:endParaRPr lang="es-ES" dirty="0"/>
          </a:p>
        </p:txBody>
      </p:sp>
    </p:spTree>
    <p:extLst>
      <p:ext uri="{BB962C8B-B14F-4D97-AF65-F5344CB8AC3E}">
        <p14:creationId xmlns:p14="http://schemas.microsoft.com/office/powerpoint/2010/main" val="686834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a:t>How</a:t>
            </a:r>
            <a:r>
              <a:rPr lang="es-ES" dirty="0"/>
              <a:t> are </a:t>
            </a:r>
            <a:r>
              <a:rPr lang="es-ES" dirty="0" err="1"/>
              <a:t>we</a:t>
            </a:r>
            <a:r>
              <a:rPr lang="es-ES" dirty="0"/>
              <a:t> </a:t>
            </a:r>
            <a:r>
              <a:rPr lang="es-ES" dirty="0" err="1"/>
              <a:t>going</a:t>
            </a:r>
            <a:r>
              <a:rPr lang="es-ES" dirty="0"/>
              <a:t> to do?</a:t>
            </a:r>
          </a:p>
        </p:txBody>
      </p:sp>
      <p:sp>
        <p:nvSpPr>
          <p:cNvPr id="3" name="Marcador de contenido 2"/>
          <p:cNvSpPr>
            <a:spLocks noGrp="1"/>
          </p:cNvSpPr>
          <p:nvPr>
            <p:ph idx="1"/>
          </p:nvPr>
        </p:nvSpPr>
        <p:spPr/>
        <p:txBody>
          <a:bodyPr>
            <a:normAutofit lnSpcReduction="10000"/>
          </a:bodyPr>
          <a:lstStyle/>
          <a:p>
            <a:r>
              <a:rPr lang="en-US" dirty="0"/>
              <a:t>But…</a:t>
            </a:r>
          </a:p>
          <a:p>
            <a:pPr lvl="1"/>
            <a:r>
              <a:rPr lang="en-US" dirty="0"/>
              <a:t>You will have to prepare at least 3 business cases at home… It’s homework.</a:t>
            </a:r>
          </a:p>
          <a:p>
            <a:pPr lvl="1"/>
            <a:r>
              <a:rPr lang="en-US" dirty="0"/>
              <a:t>You will have to present and defend this 3 business cases at virtual sessions. So on this sessions maybe we don’t have time to do the tests.</a:t>
            </a:r>
          </a:p>
          <a:p>
            <a:pPr lvl="1"/>
            <a:r>
              <a:rPr lang="en-US" dirty="0"/>
              <a:t>This homework will be used to evaluate you:</a:t>
            </a:r>
          </a:p>
          <a:p>
            <a:pPr lvl="2"/>
            <a:r>
              <a:rPr lang="en-US" dirty="0"/>
              <a:t>I will evaluate every homework.</a:t>
            </a:r>
          </a:p>
          <a:p>
            <a:pPr lvl="2"/>
            <a:r>
              <a:rPr lang="en-US" dirty="0"/>
              <a:t>I will use the best 2 evaluations with a weight of 20% each one to compose your final grade.</a:t>
            </a:r>
          </a:p>
          <a:p>
            <a:pPr lvl="1"/>
            <a:r>
              <a:rPr lang="en-US" dirty="0"/>
              <a:t>Additionally global participation in session will have a weigh of another 20%.</a:t>
            </a:r>
          </a:p>
          <a:p>
            <a:pPr lvl="1"/>
            <a:r>
              <a:rPr lang="en-US" dirty="0"/>
              <a:t>And a final evaluations with a weigh of a 40%.</a:t>
            </a:r>
          </a:p>
          <a:p>
            <a:pPr lvl="1"/>
            <a:r>
              <a:rPr lang="en-US" dirty="0"/>
              <a:t>This 3 items will compose your final grade.</a:t>
            </a:r>
          </a:p>
          <a:p>
            <a:endParaRPr lang="en-US" dirty="0"/>
          </a:p>
          <a:p>
            <a:r>
              <a:rPr lang="en-US" dirty="0"/>
              <a:t>Anyway you have the option of final evaluation</a:t>
            </a:r>
            <a:endParaRPr lang="es-ES" dirty="0"/>
          </a:p>
        </p:txBody>
      </p:sp>
    </p:spTree>
    <p:extLst>
      <p:ext uri="{BB962C8B-B14F-4D97-AF65-F5344CB8AC3E}">
        <p14:creationId xmlns:p14="http://schemas.microsoft.com/office/powerpoint/2010/main" val="20366889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983</Words>
  <Application>Microsoft Office PowerPoint</Application>
  <PresentationFormat>Widescreen</PresentationFormat>
  <Paragraphs>90</Paragraphs>
  <Slides>25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ＭＳ Ｐゴシック</vt:lpstr>
      <vt:lpstr>游ゴシック</vt:lpstr>
      <vt:lpstr>Arial</vt:lpstr>
      <vt:lpstr>Calibri</vt:lpstr>
      <vt:lpstr>Calibri Light</vt:lpstr>
      <vt:lpstr>Tema de Office</vt:lpstr>
      <vt:lpstr>Business Analytics</vt:lpstr>
      <vt:lpstr>Presentation</vt:lpstr>
      <vt:lpstr>Who we are?</vt:lpstr>
      <vt:lpstr>What are we going to do?</vt:lpstr>
      <vt:lpstr>What are we going to do?</vt:lpstr>
      <vt:lpstr>What are we going to do?</vt:lpstr>
      <vt:lpstr>What are we going to do?</vt:lpstr>
      <vt:lpstr>How are we going to do?</vt:lpstr>
      <vt:lpstr>How are we going to do?</vt:lpstr>
      <vt:lpstr>What is Business Analytics?</vt:lpstr>
      <vt:lpstr>What is Business Analytics?</vt:lpstr>
      <vt:lpstr>What is Business Analytics?</vt:lpstr>
      <vt:lpstr>What is Business Analytics?</vt:lpstr>
      <vt:lpstr>What is Business Analytics?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Analytics</dc:title>
  <dc:creator/>
  <cp:lastModifiedBy/>
  <cp:revision>8</cp:revision>
  <dcterms:created xsi:type="dcterms:W3CDTF">2021-02-03T09:38:03Z</dcterms:created>
  <dcterms:modified xsi:type="dcterms:W3CDTF">2024-02-15T18:08:02Z</dcterms:modified>
</cp:coreProperties>
</file>